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07" autoAdjust="0"/>
    <p:restoredTop sz="94624" autoAdjust="0"/>
  </p:normalViewPr>
  <p:slideViewPr>
    <p:cSldViewPr>
      <p:cViewPr varScale="1">
        <p:scale>
          <a:sx n="38" d="100"/>
          <a:sy n="38" d="100"/>
        </p:scale>
        <p:origin x="-96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0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0C0B6-64AB-4DDC-81F5-D755412E9908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0D50-974B-42C7-8596-EB36F4C76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47950"/>
            <a:ext cx="8610600" cy="78105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610600" cy="9144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1F1F1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cont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4200" b="1">
                <a:solidFill>
                  <a:srgbClr val="4A9DC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4A9DC7"/>
              </a:buClr>
              <a:buFont typeface="Arial" pitchFamily="34" charset="0"/>
              <a:buChar char="•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cont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sz="2000" b="1" baseline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effectLst/>
                <a:latin typeface="Verdana" pitchFamily="34" charset="0"/>
              </a:defRPr>
            </a:lvl2pPr>
            <a:lvl3pPr>
              <a:buClr>
                <a:srgbClr val="4A9DC7"/>
              </a:buClr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06900"/>
            <a:ext cx="8839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4A9DC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906713"/>
            <a:ext cx="8839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cont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/>
          <a:lstStyle>
            <a:lvl1pPr algn="l"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4A9DC7"/>
              </a:buClr>
              <a:buFont typeface="Arial" pitchFamily="34" charset="0"/>
              <a:buChar char="•"/>
              <a:defRPr sz="2200"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14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4A9DC7"/>
              </a:buClr>
              <a:buFont typeface="Arial" pitchFamily="34" charset="0"/>
              <a:buChar char="•"/>
              <a:defRPr sz="2200"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14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cont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>
            <a:lvl1pPr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A9DC7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4A9DC7"/>
              </a:buClr>
              <a:buFont typeface="Arial" pitchFamily="34" charset="0"/>
              <a:buChar char="•"/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4A9DC7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174875"/>
            <a:ext cx="4040188" cy="3951288"/>
          </a:xfrm>
        </p:spPr>
        <p:txBody>
          <a:bodyPr/>
          <a:lstStyle>
            <a:lvl1pPr>
              <a:buClr>
                <a:srgbClr val="4A9DC7"/>
              </a:buClr>
              <a:buFont typeface="Arial" pitchFamily="34" charset="0"/>
              <a:buChar char="•"/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1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16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cont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>
            <a:lvl1pPr>
              <a:defRPr sz="4200" b="1">
                <a:solidFill>
                  <a:srgbClr val="A3CFE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300" b="1">
                <a:solidFill>
                  <a:srgbClr val="4A9DC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>
                <a:solidFill>
                  <a:srgbClr val="4A9DC7"/>
                </a:solidFill>
                <a:latin typeface="Verdana" pitchFamily="34" charset="0"/>
              </a:defRPr>
            </a:lvl1pPr>
            <a:lvl2pPr>
              <a:buClr>
                <a:srgbClr val="4A9DC7"/>
              </a:buClr>
              <a:buFont typeface="Arial" pitchFamily="34" charset="0"/>
              <a:buChar char="–"/>
              <a:defRPr sz="28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2pPr>
            <a:lvl3pPr>
              <a:buClr>
                <a:srgbClr val="4A9DC7"/>
              </a:buClr>
              <a:buFont typeface="Arial" pitchFamily="34" charset="0"/>
              <a:buChar char="•"/>
              <a:defRPr sz="24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3pPr>
            <a:lvl4pPr>
              <a:buClr>
                <a:srgbClr val="4A9DC7"/>
              </a:buClr>
              <a:buFont typeface="Arial" pitchFamily="34" charset="0"/>
              <a:buChar char="–"/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4pPr>
            <a:lvl5pPr>
              <a:buClr>
                <a:srgbClr val="4A9DC7"/>
              </a:buClr>
              <a:buFont typeface="Arial" pitchFamily="34" charset="0"/>
              <a:buChar char="»"/>
              <a:defRPr sz="20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A9DC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1F1F1"/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A167D-0A9A-4AC9-8245-99499B65C544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8227-7FC0-4381-99EE-2E406A7DE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8610600" cy="914400"/>
          </a:xfrm>
        </p:spPr>
        <p:txBody>
          <a:bodyPr>
            <a:normAutofit/>
          </a:bodyPr>
          <a:lstStyle/>
          <a:p>
            <a:pPr algn="r"/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Richard A. Polin and the COMMITTEE ON FETUS AND NEWBORN</a:t>
            </a:r>
          </a:p>
          <a:p>
            <a:pPr algn="r"/>
            <a:r>
              <a:rPr lang="en-US" sz="2000" i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Pediatrics 2012;129;1006; originally published online April 30, 2012</a:t>
            </a:r>
            <a:endParaRPr lang="en-US" sz="200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610600" cy="1600200"/>
          </a:xfrm>
        </p:spPr>
        <p:txBody>
          <a:bodyPr>
            <a:noAutofit/>
          </a:bodyPr>
          <a:lstStyle/>
          <a:p>
            <a:pPr algn="ctr"/>
            <a:r>
              <a:rPr lang="en-US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 of Neonates With Suspected or Proven Early-Onset Bacterial Sepsis</a:t>
            </a:r>
            <a:endParaRPr lang="en-US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Diagnostic testing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	Cerebrospinal fluid (CSF)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 study by Garges et al, the median number of white blood cells in infants who had bacterial meningitis: &gt;34 weeks’ gestation was 477/mm</a:t>
            </a:r>
            <a:r>
              <a:rPr lang="en-US" b="0" baseline="30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&lt;34 weeks’ gestation was 110/mm</a:t>
            </a:r>
            <a:r>
              <a:rPr lang="en-US" b="0" baseline="30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Infants with meningitis attributable to Gram-negative pathogens typically have higher CSF white blood cell counts than do infants with meningitis attributable to Grampositive pathogens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Protein concentrations are higher and glucose concentrations are lower in term than in preterm infants with meningitis</a:t>
            </a:r>
            <a:endParaRPr lang="en-US" b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Diagnostic testing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en-US" b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Peripheral White Blood Cell Count and Differential Count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white blood cell counts have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little value 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diagnosis of early-onset sepsis and have a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poor positive predictive accuracy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Neutrophil indices have proven most useful for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excluding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infants without infection rather than identifying infected neonates</a:t>
            </a:r>
          </a:p>
          <a:p>
            <a:pPr lvl="1">
              <a:buFont typeface="Wingdings" pitchFamily="2" charset="2"/>
              <a:buChar char="Ø"/>
            </a:pP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Neutropenia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may be a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better marker 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has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better specificity 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an elevated neutrophil count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late preterm 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 infants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definition for neutropenia most commonly used is that suggested by Manroe et al (&lt;1800/mm3 at birth and &lt;7800/mm3 at 12–14 hours of age)</a:t>
            </a:r>
            <a:endParaRPr lang="en-US" b="0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Diagnostic testing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b="0" smtClean="0">
                <a:latin typeface="Arial" pitchFamily="34" charset="0"/>
                <a:cs typeface="Arial" pitchFamily="34" charset="0"/>
              </a:rPr>
              <a:t>Schmutz et al reinvestigated in 30 254 infants born at 23 to 42 weeks’ gestation</a:t>
            </a:r>
          </a:p>
          <a:p>
            <a:r>
              <a:rPr lang="en-US" sz="2200" b="0" smtClean="0">
                <a:latin typeface="Arial" pitchFamily="34" charset="0"/>
                <a:cs typeface="Arial" pitchFamily="34" charset="0"/>
              </a:rPr>
              <a:t>Peak values occurred at 6 to 8 hours after birth</a:t>
            </a:r>
          </a:p>
          <a:p>
            <a:r>
              <a:rPr lang="en-US" sz="2200" b="0" smtClean="0">
                <a:latin typeface="Arial" pitchFamily="34" charset="0"/>
                <a:cs typeface="Arial" pitchFamily="34" charset="0"/>
              </a:rPr>
              <a:t>The lower limits of normal for neutrophil values:</a:t>
            </a:r>
          </a:p>
          <a:p>
            <a:endParaRPr lang="en-US" sz="2200" b="0" smtClean="0">
              <a:latin typeface="Arial" pitchFamily="34" charset="0"/>
              <a:cs typeface="Arial" pitchFamily="34" charset="0"/>
            </a:endParaRPr>
          </a:p>
          <a:p>
            <a:endParaRPr lang="en-US" sz="2200" b="0" smtClean="0">
              <a:latin typeface="Arial" pitchFamily="34" charset="0"/>
              <a:cs typeface="Arial" pitchFamily="34" charset="0"/>
            </a:endParaRPr>
          </a:p>
          <a:p>
            <a:endParaRPr lang="en-US" sz="2200" b="0" smtClean="0">
              <a:latin typeface="Arial" pitchFamily="34" charset="0"/>
              <a:cs typeface="Arial" pitchFamily="34" charset="0"/>
            </a:endParaRPr>
          </a:p>
          <a:p>
            <a:endParaRPr lang="en-US" sz="2200" b="0" smtClean="0">
              <a:latin typeface="Arial" pitchFamily="34" charset="0"/>
              <a:cs typeface="Arial" pitchFamily="34" charset="0"/>
            </a:endParaRPr>
          </a:p>
          <a:p>
            <a:endParaRPr lang="en-US" sz="2200" b="0" smtClean="0"/>
          </a:p>
          <a:p>
            <a:r>
              <a:rPr lang="en-US" sz="2200" b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i="1" smtClean="0">
                <a:latin typeface="Arial" pitchFamily="34" charset="0"/>
                <a:cs typeface="Arial" pitchFamily="34" charset="0"/>
              </a:rPr>
              <a:t>I/T ratio 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has the </a:t>
            </a:r>
            <a:r>
              <a:rPr lang="en-US" sz="2200" i="1" smtClean="0">
                <a:latin typeface="Arial" pitchFamily="34" charset="0"/>
                <a:cs typeface="Arial" pitchFamily="34" charset="0"/>
              </a:rPr>
              <a:t>best sensitivity </a:t>
            </a:r>
            <a:r>
              <a:rPr lang="en-US" sz="2200" b="0" smtClean="0">
                <a:latin typeface="Arial" pitchFamily="34" charset="0"/>
                <a:cs typeface="Arial" pitchFamily="34" charset="0"/>
              </a:rPr>
              <a:t>of any of the neutrophil indices</a:t>
            </a:r>
          </a:p>
          <a:p>
            <a:r>
              <a:rPr lang="en-US" sz="2200" b="0" smtClean="0">
                <a:latin typeface="Arial" pitchFamily="34" charset="0"/>
                <a:cs typeface="Arial" pitchFamily="34" charset="0"/>
              </a:rPr>
              <a:t>The I/T ratio is &lt;0.22 in 96% of healthy preterm infants born at &lt;32 weeks’ gestational age</a:t>
            </a:r>
          </a:p>
          <a:p>
            <a:r>
              <a:rPr lang="en-US" sz="2200" b="0" smtClean="0">
                <a:latin typeface="Arial" pitchFamily="34" charset="0"/>
                <a:cs typeface="Arial" pitchFamily="34" charset="0"/>
              </a:rPr>
              <a:t>A single determination of the I/T ratio has a poor positive predictive accuracy (approximately 25%) but a very high negative predictive accuracy (99%)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819400"/>
          <a:ext cx="647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1336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At birth (/mm</a:t>
                      </a:r>
                      <a:r>
                        <a:rPr lang="en-US" baseline="3000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aseline="30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6-8h after birth (/mm</a:t>
                      </a:r>
                      <a:r>
                        <a:rPr lang="en-US" baseline="3000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&gt; 36 weeks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3500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7500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28 – 36 weeks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3500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&lt; 28 weeks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Diagnostic testing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	Acute-Phase Reactants</a:t>
            </a:r>
          </a:p>
          <a:p>
            <a:pPr lvl="1">
              <a:buFont typeface="Wingdings" pitchFamily="2" charset="2"/>
              <a:buChar char="Ø"/>
            </a:pP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CRP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increases within 6 to 8 hours of an infectious episode in neonates and peaks at 24 hours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sensitivity is low at birth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Benitz et al have demonstrated that excluding a value at birth,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normal</a:t>
            </a:r>
            <a:r>
              <a:rPr lang="en-US" b="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CRP determinations (8–24 hours after birth and 24 hours later) have a negative predictive accuracy of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99.7%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a negative likelihood ratio of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0.15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proven neonatal sepsis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CRP determinations remain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persistently normal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it is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strong evidence 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bacterial sepsis is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unlikely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and antimicrobial agents can be safely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discontinued</a:t>
            </a:r>
            <a:endParaRPr lang="en-US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Diagnostic testing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>
              <a:buFont typeface="Wingdings" pitchFamily="2" charset="2"/>
              <a:buChar char="Ø"/>
            </a:pP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Procalcitonin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increase within 2 hours of an infectious episode, peak at 12 hours, and normalize within 2 to 3 days in healthy adult volunteers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physiologic increase in procalcitonin occurs within the first 24 hours of birth, and an increase in serum can occur with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noninfectious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(eg, respiratory distress syndrome)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Procalcitonin has a modestly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better sensitivity 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does CRP but is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 specific</a:t>
            </a:r>
            <a:endParaRPr lang="en-US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800" smtClean="0">
                <a:latin typeface="Arial" pitchFamily="34" charset="0"/>
                <a:cs typeface="Arial" pitchFamily="34" charset="0"/>
              </a:rPr>
              <a:t>Treatment of infants with suspected early-onset</a:t>
            </a:r>
            <a:endParaRPr lang="en-US" sz="3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A combination of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ampicillin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and an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aminoglycoside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(usually gentamicin) is generally used as initial therapy, and this combination of antimicrobial agents also has synergistic activity against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GBS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Listeria monocytogenes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Third-generation cephalosporins (eg, cefotaxime) represent a reasonable alternative to an aminoglycoside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Several studies have reported rapid development of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resistance cefotaxime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prolonged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use of third-generation cephalosporins risk factor for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invasive candidiasis</a:t>
            </a:r>
            <a:endParaRPr lang="en-US" i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800" smtClean="0">
                <a:latin typeface="Arial" pitchFamily="34" charset="0"/>
                <a:cs typeface="Arial" pitchFamily="34" charset="0"/>
              </a:rPr>
              <a:t>Treatment of infants with suspected early-onset</a:t>
            </a:r>
            <a:endParaRPr 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Bacteremia without an identifiable focus of infection is generally treated for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10 days</a:t>
            </a:r>
          </a:p>
          <a:p>
            <a:r>
              <a:rPr lang="en-US" i="1" smtClean="0">
                <a:latin typeface="Arial" pitchFamily="34" charset="0"/>
                <a:cs typeface="Arial" pitchFamily="34" charset="0"/>
              </a:rPr>
              <a:t>Gramnegative meningitis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is treated for minimum of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21 days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14 days after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obtaining a negative culture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Uncomplicated meningitis attributable to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GBS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is treated for a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minimum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14 days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In a retrospective study by Cordero and Ayers, the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average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duration of treatment in 695 infants (&lt;1000 g) with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negative blood cultures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5 ± 3 days</a:t>
            </a:r>
          </a:p>
          <a:p>
            <a:r>
              <a:rPr lang="da-DK" b="0" smtClean="0">
                <a:latin typeface="Arial" pitchFamily="34" charset="0"/>
                <a:cs typeface="Arial" pitchFamily="34" charset="0"/>
              </a:rPr>
              <a:t>Cotten et al have suggested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an association with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prolonged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administration of antimicrobial agents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(&gt;5 days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) in infants with suspected early-onset sepsis (and negative blood cultures) with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death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necrotizing enterocolitis</a:t>
            </a:r>
            <a:endParaRPr lang="en-US" i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800" smtClean="0">
                <a:latin typeface="Arial" pitchFamily="34" charset="0"/>
                <a:cs typeface="Arial" pitchFamily="34" charset="0"/>
              </a:rPr>
              <a:t>Prevention strategies for early-onset sepsis</a:t>
            </a:r>
            <a:endParaRPr lang="en-US" sz="3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only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intervention is maternal treatment with intrapartum intravenous antimicrobial agents for the prevention of GBS infections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Penicillin (the preferred agent), ampicillin, or cefazolin given for ≥4 hours before delivery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Intrapartum antimicrobial agents are indicated for the following situations: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Positive antenatal cultures or molecular test at admission for GBS (except for women who have a cesarean delivery without labor or membrane rupture)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Unknown maternal colonization status with gestation &lt;37 weeks, rupture of membranes &gt;18 hours, or &gt;38°C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GBS bacteriuria during the current pregnancy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Previous infant with invasive GBS disease</a:t>
            </a:r>
            <a:endParaRPr lang="en-US" b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Clinical challenges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Challenge 1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: Identifying Neonates With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Clinical Signs of Sepsis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With a “High Likelihood” of Early-Onset Sepsis Who Requir Antimicrobial Agents Soon After Birth</a:t>
            </a:r>
          </a:p>
          <a:p>
            <a:r>
              <a:rPr lang="en-US" i="1" smtClean="0">
                <a:latin typeface="Arial" pitchFamily="34" charset="0"/>
                <a:cs typeface="Arial" pitchFamily="34" charset="0"/>
              </a:rPr>
              <a:t>Most infants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with early-onset sepsis exhibit abnormal signs in the first 24 hours of life</a:t>
            </a:r>
          </a:p>
          <a:p>
            <a:r>
              <a:rPr lang="en-US" i="1" smtClean="0">
                <a:latin typeface="Arial" pitchFamily="34" charset="0"/>
                <a:cs typeface="Arial" pitchFamily="34" charset="0"/>
              </a:rPr>
              <a:t>Approximately 1%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of infants will appear healthy at birth and then develop signs of infection after a variable time period</a:t>
            </a:r>
          </a:p>
          <a:p>
            <a:r>
              <a:rPr lang="en-US" i="1" smtClean="0">
                <a:latin typeface="Arial" pitchFamily="34" charset="0"/>
                <a:cs typeface="Arial" pitchFamily="34" charset="0"/>
              </a:rPr>
              <a:t>Every critically ill infant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should be evaluated and receive empirical broad-spectrum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antimicrobial therapy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cultures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, even when there are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no obvious risk factors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for sepsis.</a:t>
            </a:r>
          </a:p>
          <a:p>
            <a:endParaRPr lang="en-US" b="0" smtClean="0">
              <a:latin typeface="Arial" pitchFamily="34" charset="0"/>
              <a:cs typeface="Arial" pitchFamily="34" charset="0"/>
            </a:endParaRPr>
          </a:p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Clinical challenges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Challenge 2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: Identifying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Healthy-Appearing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Neonates With a “High Likelihood” of Early-Onset Sepsis Who Require Antimicrobial Agents Soon After Birth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greatest risk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of early-onset sepsis occurs in infants born to women with chorioamnionitis who are also colonized with GBS and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did not receive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intrapartum antimicrobial agents.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Early-onset sepsis does occur in infants who appear healthy at birth</a:t>
            </a:r>
            <a:endParaRPr lang="en-US" b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Content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Abstract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Pathogenesis and Epidemiology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Diagnostic testing 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Treatment of infants with suspected early-onset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Prevention strategies for early-onset sepsis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Clinical challenges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Infants &lt;37 weeks’ gestation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599"/>
            <a:ext cx="9144000" cy="53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Infants ≥37 weeks’ gestation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2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Infants ≥37 weeks’ gestation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Conclusions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i="1" smtClean="0">
                <a:latin typeface="Arial" pitchFamily="34" charset="0"/>
                <a:cs typeface="Arial" pitchFamily="34" charset="0"/>
              </a:rPr>
              <a:t>Neonatal sepsis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is a major cause of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morbidity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mortality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Diagnostic tests for early-onset sepsis (other than blood or CSF cultures) are useful for identifying infants with a low probability of sepsis but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at identifying infants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likely to be infected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i="1" smtClean="0">
                <a:latin typeface="Arial" pitchFamily="34" charset="0"/>
                <a:cs typeface="Arial" pitchFamily="34" charset="0"/>
              </a:rPr>
              <a:t>One milliliter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of blood drawn before initiating antimicrobial therapy</a:t>
            </a:r>
          </a:p>
          <a:p>
            <a:r>
              <a:rPr lang="en-US" i="1" smtClean="0">
                <a:latin typeface="Arial" pitchFamily="34" charset="0"/>
                <a:cs typeface="Arial" pitchFamily="34" charset="0"/>
              </a:rPr>
              <a:t>Lumbar puncture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is not needed in all infants with suspected sepsis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The optimal treatment of infants with suspected early-onset sepsis is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broad-spectrum antimicrobial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agents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Antimicrobial therapy should be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discontinued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48 hours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in clinical situations in which the probability of sepsis is low.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born-photography-tips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34" y="0"/>
            <a:ext cx="9152334" cy="6858000"/>
          </a:xfrm>
        </p:spPr>
      </p:pic>
      <p:sp>
        <p:nvSpPr>
          <p:cNvPr id="5" name="Rectangle 4"/>
          <p:cNvSpPr/>
          <p:nvPr/>
        </p:nvSpPr>
        <p:spPr>
          <a:xfrm>
            <a:off x="0" y="37338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Thank you for your attention</a:t>
            </a:r>
            <a:endParaRPr lang="en-US" sz="66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Abstract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Early-onset sepsis remains one of the most common causes of neonatal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morbidity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mortality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in the preterm population.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Diagnostic tests for neonatal sepsis have a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poor positive predictive accuracy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Recent data suggest an association between prolonged empirical treatment of preterm infants (≥5 days) with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broad-spectrum antibiotics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and higher risks of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late onset sepsis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necrotizing enterocolitis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mortality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The purpose of this clinical report is to provide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apractical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 and, when possible,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evidence-based approach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to the managementof infants with suspected or proven early- onset sepsis</a:t>
            </a:r>
            <a:endParaRPr lang="en-US" b="0" i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800" smtClean="0">
                <a:latin typeface="Arial" pitchFamily="34" charset="0"/>
                <a:cs typeface="Arial" pitchFamily="34" charset="0"/>
              </a:rPr>
              <a:t>What are challenges  for clinicians?</a:t>
            </a:r>
            <a:endParaRPr lang="en-US" sz="3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anchor="ctr">
            <a:normAutofit/>
          </a:bodyPr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Identifying neonates with a high likelihood of sepsispromptly and initiating antimicrobial therapy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Distinguishing “highrisk” healthy-appearing infants or infants with clinical signs who do not require treatment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Discontinuing antimicrobial therapy once sepsis is deemed unlikely</a:t>
            </a:r>
            <a:endParaRPr lang="en-US" b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Pathogenesis and Epidemiology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i="1" smtClean="0">
                <a:latin typeface="Arial" pitchFamily="34" charset="0"/>
                <a:cs typeface="Arial" pitchFamily="34" charset="0"/>
              </a:rPr>
              <a:t>Chorioamnionitis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is a major risk factor for neonatal sepsis</a:t>
            </a:r>
          </a:p>
          <a:p>
            <a:r>
              <a:rPr lang="en-US" i="1" smtClean="0">
                <a:latin typeface="Arial" pitchFamily="34" charset="0"/>
                <a:cs typeface="Arial" pitchFamily="34" charset="0"/>
              </a:rPr>
              <a:t>Diagnosis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: based on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maternal fever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&gt;38°C and at least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two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 of the following criteria: </a:t>
            </a:r>
          </a:p>
          <a:p>
            <a:pPr lvl="1">
              <a:buFont typeface="Wingdings" pitchFamily="2" charset="2"/>
              <a:buChar char="ü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maternal leukocytosis (&gt;15 000 cells/mm3)</a:t>
            </a:r>
          </a:p>
          <a:p>
            <a:pPr lvl="1">
              <a:buFont typeface="Wingdings" pitchFamily="2" charset="2"/>
              <a:buChar char="ü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maternal tachycardia (&gt;100 beats/minute)</a:t>
            </a:r>
          </a:p>
          <a:p>
            <a:pPr lvl="1">
              <a:buFont typeface="Wingdings" pitchFamily="2" charset="2"/>
              <a:buChar char="ü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fetal tachycardia (&gt;160 beats/minute)</a:t>
            </a:r>
          </a:p>
          <a:p>
            <a:pPr lvl="1">
              <a:buFont typeface="Wingdings" pitchFamily="2" charset="2"/>
              <a:buChar char="ü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uterine tenderness</a:t>
            </a:r>
          </a:p>
          <a:p>
            <a:pPr lvl="1">
              <a:buFont typeface="Wingdings" pitchFamily="2" charset="2"/>
              <a:buChar char="ü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and/or foul odor of the amniotic fluid</a:t>
            </a:r>
          </a:p>
          <a:p>
            <a:endParaRPr lang="en-US" b="0" smtClean="0">
              <a:latin typeface="Arial" pitchFamily="34" charset="0"/>
              <a:cs typeface="Arial" pitchFamily="34" charset="0"/>
            </a:endParaRPr>
          </a:p>
          <a:p>
            <a:endParaRPr lang="en-US" b="0" smtClean="0">
              <a:latin typeface="Arial" pitchFamily="34" charset="0"/>
              <a:cs typeface="Arial" pitchFamily="34" charset="0"/>
            </a:endParaRPr>
          </a:p>
          <a:p>
            <a:endParaRPr lang="en-US" b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Pathogenesis and Epidemiology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major risk factors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for chorioamnionitis: 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low parity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spontaneous labor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longer length of labor and membrane rupture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multiple digital vaginal examinations (especially with ruptured membranes)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meconium-stained amniotic fluid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internal fetal or uterine monitoring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presence of genital tract microorganisms</a:t>
            </a:r>
          </a:p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Pathogenesis and Epidemiology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0" smtClean="0">
                <a:latin typeface="Arial" pitchFamily="34" charset="0"/>
                <a:cs typeface="Arial" pitchFamily="34" charset="0"/>
              </a:rPr>
              <a:t>The rate of microbial invasion of the amniotic cavity: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 gestation, intact membranes: &lt;1% 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Preterm labor, intact membranes: 32%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PPROM: 75%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Preterm birth/low birth weight is the risk factor most closely associated with early-onset sepsis</a:t>
            </a:r>
            <a:endParaRPr lang="en-US" b="0" smtClean="0"/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Many of the pathogens recovered from amniotic fluid in women with preterm labor or PPROM (eg, Ureaplasma species or Mycoplasma species)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do not cause 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early-onset sepsis.</a:t>
            </a:r>
          </a:p>
          <a:p>
            <a:r>
              <a:rPr lang="en-US" b="0" smtClean="0">
                <a:latin typeface="Arial" pitchFamily="34" charset="0"/>
                <a:cs typeface="Arial" pitchFamily="34" charset="0"/>
              </a:rPr>
              <a:t>However, both Ureaplasma and Mycoplasma organisms can be recovered from the bloodstream of infants whose birth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weight is &lt;1500 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Diagnostic testing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en-US" sz="2800" b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Blood Culture</a:t>
            </a:r>
            <a:r>
              <a:rPr lang="en-US" sz="2800" b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Require for all neonates with suspected sepsis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1.0 mL of blood should be the minimum volume drawn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study by Connell et al indicated that blood cultures with an adequate volume were twice as likely to yield a positive result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blood culture through an umbilical artery catheter is an acceptable alternative to a culture drawn from a peripheral vein</a:t>
            </a:r>
          </a:p>
          <a:p>
            <a:pPr lvl="1">
              <a:buFont typeface="Wingdings" pitchFamily="2" charset="2"/>
              <a:buChar char="Ø"/>
            </a:pP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Diagnostic testing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400" b="0" smtClean="0">
                <a:latin typeface="Arial" pitchFamily="34" charset="0"/>
                <a:cs typeface="Arial" pitchFamily="34" charset="0"/>
              </a:rPr>
              <a:t>Lumbar Puncture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bacteremic infants, the incidence of meningitis may be as high as 23%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Blood cultures can be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up to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38%</a:t>
            </a: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infants with meningitis</a:t>
            </a:r>
          </a:p>
          <a:p>
            <a:r>
              <a:rPr lang="en-US" sz="2400" b="0" smtClean="0">
                <a:latin typeface="Arial" pitchFamily="34" charset="0"/>
                <a:cs typeface="Arial" pitchFamily="34" charset="0"/>
              </a:rPr>
              <a:t>The lumbar puncture should be performed in infants with: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positive blood culture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clinical course or laboratory data strongly suggest bacterial sepsis</a:t>
            </a:r>
          </a:p>
          <a:p>
            <a:pPr lvl="1">
              <a:buFont typeface="Wingdings" pitchFamily="2" charset="2"/>
              <a:buChar char="Ø"/>
            </a:pPr>
            <a:r>
              <a:rPr lang="en-US" b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worsen with antimicrobial therapy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Refl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Reflection</Template>
  <TotalTime>347</TotalTime>
  <Words>1070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Blue Reflection</vt:lpstr>
      <vt:lpstr>Management of Neonates With Suspected or Proven Early-Onset Bacterial Sepsis</vt:lpstr>
      <vt:lpstr>Content</vt:lpstr>
      <vt:lpstr>Abstract</vt:lpstr>
      <vt:lpstr>What are challenges  for clinicians?</vt:lpstr>
      <vt:lpstr>Pathogenesis and Epidemiology </vt:lpstr>
      <vt:lpstr>Pathogenesis and Epidemiology </vt:lpstr>
      <vt:lpstr>Pathogenesis and Epidemiology </vt:lpstr>
      <vt:lpstr>Diagnostic testing</vt:lpstr>
      <vt:lpstr>Diagnostic testing</vt:lpstr>
      <vt:lpstr>Diagnostic testing</vt:lpstr>
      <vt:lpstr>Diagnostic testing</vt:lpstr>
      <vt:lpstr>Diagnostic testing</vt:lpstr>
      <vt:lpstr>Diagnostic testing</vt:lpstr>
      <vt:lpstr>Diagnostic testing</vt:lpstr>
      <vt:lpstr>Treatment of infants with suspected early-onset</vt:lpstr>
      <vt:lpstr>Treatment of infants with suspected early-onset</vt:lpstr>
      <vt:lpstr>Prevention strategies for early-onset sepsis</vt:lpstr>
      <vt:lpstr>Clinical challenges</vt:lpstr>
      <vt:lpstr>Clinical challenges</vt:lpstr>
      <vt:lpstr>Infants &lt;37 weeks’ gestation</vt:lpstr>
      <vt:lpstr>Infants ≥37 weeks’ gestation</vt:lpstr>
      <vt:lpstr>Infants ≥37 weeks’ gestation</vt:lpstr>
      <vt:lpstr>Conclusions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Neonates With Suspected or Proven Early-Onset Bacterial Sepsis</dc:title>
  <dc:creator>Tina</dc:creator>
  <cp:lastModifiedBy>khth.phuong.nguyen</cp:lastModifiedBy>
  <cp:revision>10</cp:revision>
  <dcterms:created xsi:type="dcterms:W3CDTF">2013-06-02T15:26:29Z</dcterms:created>
  <dcterms:modified xsi:type="dcterms:W3CDTF">2013-06-04T03:55:30Z</dcterms:modified>
</cp:coreProperties>
</file>